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6.jpg" ContentType="image/png"/>
  <Override PartName="/ppt/media/image3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67" r:id="rId7"/>
    <p:sldId id="258" r:id="rId8"/>
    <p:sldId id="259" r:id="rId9"/>
    <p:sldId id="260" r:id="rId10"/>
    <p:sldId id="268" r:id="rId11"/>
    <p:sldId id="261" r:id="rId12"/>
    <p:sldId id="271" r:id="rId13"/>
    <p:sldId id="262" r:id="rId14"/>
    <p:sldId id="270" r:id="rId15"/>
    <p:sldId id="266" r:id="rId16"/>
    <p:sldId id="264" r:id="rId17"/>
    <p:sldId id="272" r:id="rId18"/>
    <p:sldId id="265" r:id="rId19"/>
    <p:sldId id="273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o Carlos" initials="JC" lastIdx="1" clrIdx="0">
    <p:extLst>
      <p:ext uri="{19B8F6BF-5375-455C-9EA6-DF929625EA0E}">
        <p15:presenceInfo xmlns:p15="http://schemas.microsoft.com/office/powerpoint/2012/main" userId="80a20e0477708f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F7DB7-5B35-44EF-86DD-30F04B6260EF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01E5D-22E1-409D-978D-51D8318BA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45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400BD-9364-4542-B3B8-B20F2E3EB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873CEC-DA35-4740-8A61-A3A0188ED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5003D9-FBFB-4F94-945A-8ED404B0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C137A8-3B8D-41F6-8DA7-BB159C11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EDD8D5-10B4-4AD2-94C0-8CC90B0E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88700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B512D-E31D-46B8-AED8-1384E012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268CE1-D804-485D-B041-C02AF289A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AE147F-246B-4A62-B614-4ED0B49C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4A1289-2A3B-43DF-A88E-856BA05C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CB1B1-B63B-4DDA-A07D-B923B4FD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443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DE9194-AAE9-4FBD-833E-196D12FF9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98BBDF-43E2-4123-B020-C0E87DFC2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88496F-21A1-4867-89C8-24A15091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CB0EED-4169-4F55-AABC-83B0083B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A44360-9954-4366-9DFE-37E043EC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6049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FB9CA-8817-4623-8314-43D0B042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4DAE25-ECFA-4E2A-B685-2E80978CC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78C1FE-4793-468C-A2A8-7A8F4CAA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57C311-50C0-4D33-9B1A-D102D1E4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D55A3B-DA4F-4ADC-947B-0FDDD27B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795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66884-7F44-49E4-9EEA-A55416F5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4DA4A-0283-4EC2-8B1B-0DB5B5397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CA6812-8359-4224-AFD3-DD202A273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107B96-C07A-40BA-8064-B6C7D47D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E06953-C9DB-4130-9D34-6322CC20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3153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70177-D9D2-48C0-A765-9BF3A1D4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17A38-908F-4D52-97F9-1D495A13F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C7F04D-54BC-4513-BED2-CA6FC90C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995A88-A016-49DC-B3F7-2BAC3DA2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DC362-5BA3-4E2C-B10A-3B1023C1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1EB59B-44EE-42DB-BED9-4A308DB6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50053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C0DF2-1966-4DFC-B1FF-96F9412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DAE658-40F3-4821-A1B8-764117C96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491A34-2F0D-4D6D-9733-C3B1F94EB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375C506-E3B0-4B50-85D4-DC0E365DC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3BD821-C3B0-47F9-B351-C8C70F117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61AE3C-1D88-4CEE-BD2B-E84C4A66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D5C9D5-9496-4A97-ACAB-D9600D77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A2A1E3-C4CD-4A24-B431-8DC8CF74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94209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55689-4581-48B4-9231-ED3FD4B6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CFA9555-26C8-4611-B3FF-00B1DD1F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150DA7C-9E8E-4D55-AD08-D2FB040C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DFAFD2-D30F-43F9-A178-3B98CFFC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384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805BE4-7D8A-4F3B-AF09-B23556B1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AC7962C-1C37-410B-928B-EC4394A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676CA6-5298-492B-8772-BF5C8801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71970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2545D-6C7A-49E4-B78C-432C615B6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0BF0F-0FF1-473E-A397-C0DC6FF6C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10FB36-4B7C-4290-952D-FC6656257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140823-F553-4073-9A32-609B02EA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FDF06E-F6B4-4574-9519-79BFC3F0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5BEF34-C441-4CFF-85DB-F14BA838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32848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481DA-5305-4144-81EE-1EC66F4A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BA59EB9-50A0-49C1-929E-DC1B47B79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F69533-AF43-4FDA-B36D-A9237610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AA6ADC-1FD3-4F65-BE33-4556B4D1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F1ECA1-2E21-499E-B71D-B62AE429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04A49C-3E0F-4453-984C-6FA4C91A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56591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B8680E1-001F-4B66-B451-DECF5073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609213-677B-475F-A7E1-999DAEB76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34154C-4702-4B9D-A188-D07FD7999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003F1-72A3-4565-B369-F67C067E940D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082591-8639-4794-8ACA-2716BF28C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B09B1A-0F6E-47F6-9031-DD65138F5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38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3.svg"/><Relationship Id="rId3" Type="http://schemas.openxmlformats.org/officeDocument/2006/relationships/image" Target="../media/image19.svg"/><Relationship Id="rId21" Type="http://schemas.openxmlformats.org/officeDocument/2006/relationships/image" Target="../media/image36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image" Target="../media/image18.png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39.png"/><Relationship Id="rId5" Type="http://schemas.openxmlformats.org/officeDocument/2006/relationships/image" Target="../media/image21.svg"/><Relationship Id="rId15" Type="http://schemas.microsoft.com/office/2017/06/relationships/model3d" Target="../media/model3d1.glb"/><Relationship Id="rId23" Type="http://schemas.openxmlformats.org/officeDocument/2006/relationships/image" Target="../media/image38.jp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jpg"/><Relationship Id="rId22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2" descr="Uma imagem contendo placa, vermelho, desenho, branco&#10;&#10;Descrição gerada automaticamente">
            <a:extLst>
              <a:ext uri="{FF2B5EF4-FFF2-40B4-BE49-F238E27FC236}">
                <a16:creationId xmlns:a16="http://schemas.microsoft.com/office/drawing/2014/main" id="{13BBA849-A29B-4BC2-9B85-C732EEA9E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27" y="2059674"/>
            <a:ext cx="4087540" cy="27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5505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019" y="0"/>
            <a:ext cx="12192000" cy="1325563"/>
          </a:xfrm>
        </p:spPr>
        <p:txBody>
          <a:bodyPr/>
          <a:lstStyle/>
          <a:p>
            <a:pPr algn="ctr"/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Análise de riscos do Projeto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Bariol Bold" panose="02000506040000020003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C8B9B9-415B-4960-AFF9-3261FF8D6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r="357"/>
          <a:stretch/>
        </p:blipFill>
        <p:spPr>
          <a:xfrm>
            <a:off x="230749" y="1541107"/>
            <a:ext cx="7951226" cy="34519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87ACE9-3E43-4D45-B225-B88E20C61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" b="349"/>
          <a:stretch/>
        </p:blipFill>
        <p:spPr>
          <a:xfrm>
            <a:off x="8181975" y="2219325"/>
            <a:ext cx="3889431" cy="26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862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43F2D-FDE4-444B-B931-21505B1D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913" y="304800"/>
            <a:ext cx="9997698" cy="1052970"/>
          </a:xfrm>
        </p:spPr>
        <p:txBody>
          <a:bodyPr/>
          <a:lstStyle/>
          <a:p>
            <a:r>
              <a:rPr lang="pt-BR" dirty="0">
                <a:latin typeface="Bariol Bold" panose="02000506040000020003"/>
              </a:rPr>
              <a:t>Backlog (Tabela de requisitos)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C9ABD0-F861-4774-B17A-04105EA53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13" y="1476374"/>
            <a:ext cx="9529574" cy="48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172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</a:rPr>
              <a:t>Site Institucional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Uma imagem contendo computador&#10;&#10;Descrição gerada automaticamente">
            <a:extLst>
              <a:ext uri="{FF2B5EF4-FFF2-40B4-BE49-F238E27FC236}">
                <a16:creationId xmlns:a16="http://schemas.microsoft.com/office/drawing/2014/main" id="{710AF17B-CB29-49D9-A312-DC9EB90E7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91160"/>
            <a:ext cx="5455917" cy="3068952"/>
          </a:xfrm>
          <a:prstGeom prst="rect">
            <a:avLst/>
          </a:prstGeom>
        </p:spPr>
      </p:pic>
      <p:pic>
        <p:nvPicPr>
          <p:cNvPr id="4" name="Imagem 3" descr="Uma imagem contendo placa, vermelho, desenho, branco&#10;&#10;Descrição gerada automaticamente">
            <a:extLst>
              <a:ext uri="{FF2B5EF4-FFF2-40B4-BE49-F238E27FC236}">
                <a16:creationId xmlns:a16="http://schemas.microsoft.com/office/drawing/2014/main" id="{F84A9B6B-0ADC-4173-9F7D-06927D25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30" y="3284537"/>
            <a:ext cx="3424219" cy="22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76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 txBox="1">
            <a:spLocks/>
          </p:cNvSpPr>
          <p:nvPr/>
        </p:nvSpPr>
        <p:spPr>
          <a:xfrm>
            <a:off x="2854892" y="219075"/>
            <a:ext cx="5807252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Banco de Dados</a:t>
            </a:r>
          </a:p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 (Modelo Conceitual)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6558AC-61C4-4F53-98C5-1D6A11A6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066800"/>
            <a:ext cx="11198423" cy="57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2178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25B8D2B8-16FB-40E2-BDFE-04FECF3D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77" y="776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Banco de Dados</a:t>
            </a: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(Modelo Lógico)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81961F-1A4E-4C6D-B899-F041542B2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46" y="1289871"/>
            <a:ext cx="608732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721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Uma imagem contendo homem, em pé&#10;&#10;Descrição gerada automaticamente">
            <a:extLst>
              <a:ext uri="{FF2B5EF4-FFF2-40B4-BE49-F238E27FC236}">
                <a16:creationId xmlns:a16="http://schemas.microsoft.com/office/drawing/2014/main" id="{DA7F4A6C-A6AF-458A-BCA8-4F6A41D15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F93062-C8C5-49C4-B90F-AA5653D5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4" cy="496126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 txBox="1">
            <a:spLocks/>
          </p:cNvSpPr>
          <p:nvPr/>
        </p:nvSpPr>
        <p:spPr>
          <a:xfrm>
            <a:off x="1581912" y="1874520"/>
            <a:ext cx="3447288" cy="17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  <a:latin typeface="Bahnschrift" panose="020B0502040204020203" pitchFamily="34" charset="0"/>
              </a:rPr>
              <a:t>Nossa</a:t>
            </a: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 Dashboard !</a:t>
            </a:r>
          </a:p>
        </p:txBody>
      </p:sp>
    </p:spTree>
    <p:extLst>
      <p:ext uri="{BB962C8B-B14F-4D97-AF65-F5344CB8AC3E}">
        <p14:creationId xmlns:p14="http://schemas.microsoft.com/office/powerpoint/2010/main" val="35646431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C1F2996-F16D-441A-985C-FCF5B2E6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Bahnschrift" panose="020B0502040204020203" pitchFamily="34" charset="0"/>
              </a:rPr>
              <a:t>Obrigado</a:t>
            </a:r>
            <a:r>
              <a:rPr lang="en-US" sz="7200" kern="1200" dirty="0">
                <a:solidFill>
                  <a:schemeClr val="bg1"/>
                </a:solidFill>
                <a:latin typeface="Bahnschrif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397748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Integrantes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85690BC-8C6C-4F60-80AD-CA39895D3466}"/>
              </a:ext>
            </a:extLst>
          </p:cNvPr>
          <p:cNvSpPr/>
          <p:nvPr/>
        </p:nvSpPr>
        <p:spPr>
          <a:xfrm>
            <a:off x="4110443" y="2481933"/>
            <a:ext cx="1985555" cy="189411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FF7654C-5D02-48DC-8C9D-1DFC556DBA65}"/>
              </a:ext>
            </a:extLst>
          </p:cNvPr>
          <p:cNvSpPr/>
          <p:nvPr/>
        </p:nvSpPr>
        <p:spPr>
          <a:xfrm>
            <a:off x="1370506" y="2481933"/>
            <a:ext cx="1894115" cy="189411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821C533-B6AD-4FE6-BF89-6B58C131F0CD}"/>
              </a:ext>
            </a:extLst>
          </p:cNvPr>
          <p:cNvSpPr/>
          <p:nvPr/>
        </p:nvSpPr>
        <p:spPr>
          <a:xfrm>
            <a:off x="6941824" y="2481934"/>
            <a:ext cx="1894115" cy="189411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63AA05-740A-4CDE-B1D5-80249D0F45FF}"/>
              </a:ext>
            </a:extLst>
          </p:cNvPr>
          <p:cNvSpPr/>
          <p:nvPr/>
        </p:nvSpPr>
        <p:spPr>
          <a:xfrm>
            <a:off x="9446026" y="2481933"/>
            <a:ext cx="1894115" cy="189411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325861-1F2F-4268-ABB8-C47708A22645}"/>
              </a:ext>
            </a:extLst>
          </p:cNvPr>
          <p:cNvSpPr txBox="1"/>
          <p:nvPr/>
        </p:nvSpPr>
        <p:spPr>
          <a:xfrm>
            <a:off x="1324785" y="4690239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riol Bold" panose="02000506040000020003" pitchFamily="2" charset="0"/>
              </a:rPr>
              <a:t>Caio Martins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CD548A-80ED-4522-9EDB-054404B21EE9}"/>
              </a:ext>
            </a:extLst>
          </p:cNvPr>
          <p:cNvSpPr txBox="1"/>
          <p:nvPr/>
        </p:nvSpPr>
        <p:spPr>
          <a:xfrm>
            <a:off x="4094689" y="4690239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riol Bold" panose="02000506040000020003" pitchFamily="2" charset="0"/>
              </a:rPr>
              <a:t>Elton </a:t>
            </a:r>
          </a:p>
          <a:p>
            <a:pPr algn="ctr"/>
            <a:r>
              <a:rPr lang="pt-BR" sz="2800" dirty="0">
                <a:latin typeface="Bariol Bold" panose="02000506040000020003" pitchFamily="2" charset="0"/>
              </a:rPr>
              <a:t>Silva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9D4990C-EB5C-46BD-906D-1D4B714A6937}"/>
              </a:ext>
            </a:extLst>
          </p:cNvPr>
          <p:cNvSpPr txBox="1"/>
          <p:nvPr/>
        </p:nvSpPr>
        <p:spPr>
          <a:xfrm>
            <a:off x="6896103" y="4699994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latin typeface="Bariol Bold" panose="02000506040000020003" pitchFamily="2" charset="0"/>
              </a:rPr>
              <a:t>Heric</a:t>
            </a:r>
            <a:r>
              <a:rPr lang="pt-BR" sz="2800" dirty="0">
                <a:latin typeface="Bariol Bold" panose="02000506040000020003" pitchFamily="2" charset="0"/>
              </a:rPr>
              <a:t> </a:t>
            </a:r>
          </a:p>
          <a:p>
            <a:pPr algn="ctr"/>
            <a:r>
              <a:rPr lang="pt-BR" sz="2800" dirty="0">
                <a:latin typeface="Bariol Bold" panose="02000506040000020003" pitchFamily="2" charset="0"/>
              </a:rPr>
              <a:t>Santos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EEDA333-49AA-47A1-9E18-27FCA69C6ADA}"/>
              </a:ext>
            </a:extLst>
          </p:cNvPr>
          <p:cNvSpPr txBox="1"/>
          <p:nvPr/>
        </p:nvSpPr>
        <p:spPr>
          <a:xfrm>
            <a:off x="9446026" y="4699993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riol Bold" panose="02000506040000020003" pitchFamily="2" charset="0"/>
              </a:rPr>
              <a:t>Wellington</a:t>
            </a:r>
          </a:p>
          <a:p>
            <a:pPr algn="ctr"/>
            <a:r>
              <a:rPr lang="pt-BR" sz="2800" dirty="0">
                <a:latin typeface="Bariol Bold" panose="02000506040000020003" pitchFamily="2" charset="0"/>
              </a:rPr>
              <a:t>Pereira</a:t>
            </a:r>
          </a:p>
        </p:txBody>
      </p:sp>
    </p:spTree>
    <p:extLst>
      <p:ext uri="{BB962C8B-B14F-4D97-AF65-F5344CB8AC3E}">
        <p14:creationId xmlns:p14="http://schemas.microsoft.com/office/powerpoint/2010/main" val="2304562546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/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Segmento/Mercado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989C62-5914-45D9-B2FF-7FB8E76D6324}"/>
              </a:ext>
            </a:extLst>
          </p:cNvPr>
          <p:cNvSpPr txBox="1"/>
          <p:nvPr/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/>
              <a:t>Nosso alvo principal é a indústria, que domina a economia de diversos países, sendo crucial no Brasil.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/>
              <a:t>A indústria é o maior meio de produção de riquezas, representa 21,2% do PIB do Brasil, além de empregar 9,4 milhões de trabalhadores, 20% de empregos formais.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" r="-2" b="-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0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Contexto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989C62-5914-45D9-B2FF-7FB8E76D6324}"/>
              </a:ext>
            </a:extLst>
          </p:cNvPr>
          <p:cNvSpPr txBox="1"/>
          <p:nvPr/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/>
              <a:t>Hoje existe a Industria 4.0 que busca otimização dos processos, redução de energia despendida e tomada de decisões mais assertivas.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/>
              <a:t> A indústria 4.0 busca não somente aprimorar os processos de produção.</a:t>
            </a:r>
          </a:p>
        </p:txBody>
      </p:sp>
      <p:pic>
        <p:nvPicPr>
          <p:cNvPr id="4" name="Imagem 3" descr="Uma imagem contendo homem, atletismo, em pé, segurando&#10;&#10;Descrição gerada automaticamente">
            <a:extLst>
              <a:ext uri="{FF2B5EF4-FFF2-40B4-BE49-F238E27FC236}">
                <a16:creationId xmlns:a16="http://schemas.microsoft.com/office/drawing/2014/main" id="{8225E120-3F94-4DBE-A2CA-7A5FDD96B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92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Problema</a:t>
            </a:r>
          </a:p>
        </p:txBody>
      </p:sp>
      <p:pic>
        <p:nvPicPr>
          <p:cNvPr id="6" name="Imagem 5" descr="Uma imagem contendo computador, relógio&#10;&#10;Descrição gerada automaticamente">
            <a:extLst>
              <a:ext uri="{FF2B5EF4-FFF2-40B4-BE49-F238E27FC236}">
                <a16:creationId xmlns:a16="http://schemas.microsoft.com/office/drawing/2014/main" id="{DE7C8C4B-C07A-4DB4-90F8-0B5C508510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 r="499" b="-1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989C62-5914-45D9-B2FF-7FB8E76D6324}"/>
              </a:ext>
            </a:extLst>
          </p:cNvPr>
          <p:cNvSpPr txBox="1"/>
          <p:nvPr/>
        </p:nvSpPr>
        <p:spPr>
          <a:xfrm>
            <a:off x="7835105" y="3072208"/>
            <a:ext cx="3264916" cy="2660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A indústria representou 41% do consumo de energia elétrica em 2018, segundo a CNI.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Segundo ABDEE, 2014 e 2016 foram desperdiçados R$ 61,7 bilhões.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Emissão de gases CO2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27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Solução Proposta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ACB187-7D89-4633-A76D-27ED6A650CB3}"/>
              </a:ext>
            </a:extLst>
          </p:cNvPr>
          <p:cNvSpPr txBox="1"/>
          <p:nvPr/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/>
              <a:t>Brasil é o país que mais recebe irradiação solar em todo o mundo.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/>
              <a:t>Gastos desnecessários com energia elétrica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/>
              <a:t>Sensor de luminosidade LDR 5mm </a:t>
            </a:r>
          </a:p>
        </p:txBody>
      </p:sp>
      <p:pic>
        <p:nvPicPr>
          <p:cNvPr id="5" name="Imagem 4" descr="Uma imagem contendo homem, atletismo, mulher, em pé&#10;&#10;Descrição gerada automaticamente">
            <a:extLst>
              <a:ext uri="{FF2B5EF4-FFF2-40B4-BE49-F238E27FC236}">
                <a16:creationId xmlns:a16="http://schemas.microsoft.com/office/drawing/2014/main" id="{135FDF74-BA6A-44A7-8374-E4D87D881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r="8206" b="3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80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 descr="Tela de computador com imagem de personagem de desenho animado&#10;&#10;Descrição gerada automaticamente">
            <a:extLst>
              <a:ext uri="{FF2B5EF4-FFF2-40B4-BE49-F238E27FC236}">
                <a16:creationId xmlns:a16="http://schemas.microsoft.com/office/drawing/2014/main" id="{16C560E3-3C2A-4BE0-9747-277EC1A63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15" y="101567"/>
            <a:ext cx="3448355" cy="2120348"/>
          </a:xfrm>
          <a:prstGeom prst="rect">
            <a:avLst/>
          </a:prstGeom>
        </p:spPr>
      </p:pic>
      <p:pic>
        <p:nvPicPr>
          <p:cNvPr id="29" name="Imagem 28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B471AD61-99F4-4A4E-8230-D7574B7F6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8" y="199498"/>
            <a:ext cx="3142358" cy="2279374"/>
          </a:xfrm>
          <a:prstGeom prst="rect">
            <a:avLst/>
          </a:prstGeom>
        </p:spPr>
      </p:pic>
      <p:pic>
        <p:nvPicPr>
          <p:cNvPr id="31" name="Imagem 30" descr="Uma imagem contendo homem, esqui, neve, jovem&#10;&#10;Descrição gerada automaticamente">
            <a:extLst>
              <a:ext uri="{FF2B5EF4-FFF2-40B4-BE49-F238E27FC236}">
                <a16:creationId xmlns:a16="http://schemas.microsoft.com/office/drawing/2014/main" id="{066B7361-886A-44E9-AC94-061DA875DA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18" y="106017"/>
            <a:ext cx="4293373" cy="246633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F59B2D9-25F3-4703-A6EE-6270690646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22" y="3659948"/>
            <a:ext cx="3122779" cy="2188713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B0AE4502-29F9-489A-B9E9-C9A1080053F9}"/>
              </a:ext>
            </a:extLst>
          </p:cNvPr>
          <p:cNvSpPr txBox="1"/>
          <p:nvPr/>
        </p:nvSpPr>
        <p:spPr>
          <a:xfrm>
            <a:off x="8220375" y="5848661"/>
            <a:ext cx="3516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sistema determinará com esses dados, o consumo de energia e imprimirá gráficos.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88D8164-5472-4385-8FA9-175E555D7283}"/>
              </a:ext>
            </a:extLst>
          </p:cNvPr>
          <p:cNvSpPr txBox="1"/>
          <p:nvPr/>
        </p:nvSpPr>
        <p:spPr>
          <a:xfrm>
            <a:off x="8487976" y="2291819"/>
            <a:ext cx="3139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sistema colherá dados a partir do sensor.</a:t>
            </a:r>
          </a:p>
          <a:p>
            <a:endParaRPr lang="pt-BR" sz="1600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C4282C7-0382-438D-A0D3-83AFEB470C38}"/>
              </a:ext>
            </a:extLst>
          </p:cNvPr>
          <p:cNvSpPr txBox="1"/>
          <p:nvPr/>
        </p:nvSpPr>
        <p:spPr>
          <a:xfrm>
            <a:off x="3546776" y="5808447"/>
            <a:ext cx="412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relatório e as informações serão disponibilizada através de um website para o usuário .</a:t>
            </a:r>
          </a:p>
        </p:txBody>
      </p:sp>
      <p:pic>
        <p:nvPicPr>
          <p:cNvPr id="40" name="Imagem 39" descr="Uma imagem contendo computador&#10;&#10;Descrição gerada automaticamente">
            <a:extLst>
              <a:ext uri="{FF2B5EF4-FFF2-40B4-BE49-F238E27FC236}">
                <a16:creationId xmlns:a16="http://schemas.microsoft.com/office/drawing/2014/main" id="{39F32C32-21CB-47C2-ABE4-BF7F90E5E0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65" y="3433575"/>
            <a:ext cx="3146069" cy="2257322"/>
          </a:xfrm>
          <a:prstGeom prst="rect">
            <a:avLst/>
          </a:prstGeom>
        </p:spPr>
      </p:pic>
      <p:pic>
        <p:nvPicPr>
          <p:cNvPr id="41" name="Imagem 40" descr="Uma imagem contendo homem, mulher, neve, morro&#10;&#10;Descrição gerada automaticamente">
            <a:extLst>
              <a:ext uri="{FF2B5EF4-FFF2-40B4-BE49-F238E27FC236}">
                <a16:creationId xmlns:a16="http://schemas.microsoft.com/office/drawing/2014/main" id="{62590F82-BA73-49DE-B183-B8509AD028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" y="3535017"/>
            <a:ext cx="2982031" cy="2273430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FAE41F30-182D-48FF-9726-B1E8D3E50E80}"/>
              </a:ext>
            </a:extLst>
          </p:cNvPr>
          <p:cNvSpPr txBox="1"/>
          <p:nvPr/>
        </p:nvSpPr>
        <p:spPr>
          <a:xfrm>
            <a:off x="4417849" y="2270946"/>
            <a:ext cx="313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conjunto com um dimmer reduzirá a luz interna.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A47A185-379E-4694-A497-D613DAB70113}"/>
              </a:ext>
            </a:extLst>
          </p:cNvPr>
          <p:cNvSpPr txBox="1"/>
          <p:nvPr/>
        </p:nvSpPr>
        <p:spPr>
          <a:xfrm>
            <a:off x="100023" y="2221915"/>
            <a:ext cx="313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sensor captará a incidência de luz solar no local.</a:t>
            </a:r>
          </a:p>
        </p:txBody>
      </p:sp>
      <p:sp>
        <p:nvSpPr>
          <p:cNvPr id="45" name="Seta: para a Direita 44">
            <a:extLst>
              <a:ext uri="{FF2B5EF4-FFF2-40B4-BE49-F238E27FC236}">
                <a16:creationId xmlns:a16="http://schemas.microsoft.com/office/drawing/2014/main" id="{D99D7ECA-F05C-4E4D-9741-836D8AAD9323}"/>
              </a:ext>
            </a:extLst>
          </p:cNvPr>
          <p:cNvSpPr/>
          <p:nvPr/>
        </p:nvSpPr>
        <p:spPr>
          <a:xfrm>
            <a:off x="3372174" y="1396719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</a:endParaRPr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AA53960B-2247-4C3C-B389-6D271A299E3F}"/>
              </a:ext>
            </a:extLst>
          </p:cNvPr>
          <p:cNvSpPr/>
          <p:nvPr/>
        </p:nvSpPr>
        <p:spPr>
          <a:xfrm>
            <a:off x="7382935" y="1302721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98E24CED-86C6-44FE-930D-C0BB05EE5085}"/>
              </a:ext>
            </a:extLst>
          </p:cNvPr>
          <p:cNvSpPr/>
          <p:nvPr/>
        </p:nvSpPr>
        <p:spPr>
          <a:xfrm rot="5400000">
            <a:off x="9568488" y="3128847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50ABFFB6-4EAF-4C11-99FC-155E2DF117E7}"/>
              </a:ext>
            </a:extLst>
          </p:cNvPr>
          <p:cNvSpPr/>
          <p:nvPr/>
        </p:nvSpPr>
        <p:spPr>
          <a:xfrm rot="10800000">
            <a:off x="7350290" y="4429416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E7F4A71E-B5F4-4700-95C2-05988BFBCE37}"/>
              </a:ext>
            </a:extLst>
          </p:cNvPr>
          <p:cNvSpPr/>
          <p:nvPr/>
        </p:nvSpPr>
        <p:spPr>
          <a:xfrm rot="10800000">
            <a:off x="3118710" y="4511988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FA0D65-7BD7-4371-9BC2-84DBDF7AF9C3}"/>
              </a:ext>
            </a:extLst>
          </p:cNvPr>
          <p:cNvSpPr txBox="1"/>
          <p:nvPr/>
        </p:nvSpPr>
        <p:spPr>
          <a:xfrm>
            <a:off x="0" y="-83099"/>
            <a:ext cx="97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HLD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1064386-17B9-4D7E-806C-8108C5713922}"/>
              </a:ext>
            </a:extLst>
          </p:cNvPr>
          <p:cNvSpPr txBox="1"/>
          <p:nvPr/>
        </p:nvSpPr>
        <p:spPr>
          <a:xfrm>
            <a:off x="-127707" y="5847493"/>
            <a:ext cx="3566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usuário obterá embasamento para futuramente tomar suas decisões.</a:t>
            </a:r>
          </a:p>
        </p:txBody>
      </p:sp>
    </p:spTree>
    <p:extLst>
      <p:ext uri="{BB962C8B-B14F-4D97-AF65-F5344CB8AC3E}">
        <p14:creationId xmlns:p14="http://schemas.microsoft.com/office/powerpoint/2010/main" val="3961020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Lumens e Watts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DE2915-CA86-450D-BE38-084EC6B769DC}"/>
              </a:ext>
            </a:extLst>
          </p:cNvPr>
          <p:cNvSpPr txBox="1"/>
          <p:nvPr/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700"/>
              <a:t>O Lúmen é a quantidade de luz emitida por uma lâmpada em todas direções, também chamada de fluxo luminoso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700"/>
              <a:t>O Watt, mais pelo público em geral é também chamado de potência, simplesmente diz respeito ao consumo de energia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700"/>
              <a:t>Uma boa lâmpada irá iluminar bem consumindo pouca energia, ou seja, terá uma alta taxa de lúmens e um baixo valor de watts.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4772FF"/>
              </a:buClr>
              <a:buSzPct val="80000"/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6" name="Imagem 5" descr="Uma imagem contendo guarda-chuva&#10;&#10;Descrição gerada automaticamente">
            <a:extLst>
              <a:ext uri="{FF2B5EF4-FFF2-40B4-BE49-F238E27FC236}">
                <a16:creationId xmlns:a16="http://schemas.microsoft.com/office/drawing/2014/main" id="{D62B1CC3-60C1-4DE7-A5AA-E47DADABE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7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88EC7A6-DA0D-43DE-B348-860A8531376D}"/>
              </a:ext>
            </a:extLst>
          </p:cNvPr>
          <p:cNvSpPr/>
          <p:nvPr/>
        </p:nvSpPr>
        <p:spPr>
          <a:xfrm>
            <a:off x="7778333" y="1953864"/>
            <a:ext cx="4311485" cy="2446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 descr="Servidor">
            <a:extLst>
              <a:ext uri="{FF2B5EF4-FFF2-40B4-BE49-F238E27FC236}">
                <a16:creationId xmlns:a16="http://schemas.microsoft.com/office/drawing/2014/main" id="{9B9E660E-2636-4DC4-A15A-9082262B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7522" y="2487575"/>
            <a:ext cx="871151" cy="871151"/>
          </a:xfrm>
          <a:prstGeom prst="rect">
            <a:avLst/>
          </a:prstGeom>
        </p:spPr>
      </p:pic>
      <p:pic>
        <p:nvPicPr>
          <p:cNvPr id="13" name="Gráfico 12" descr="Computação em Nuvem">
            <a:extLst>
              <a:ext uri="{FF2B5EF4-FFF2-40B4-BE49-F238E27FC236}">
                <a16:creationId xmlns:a16="http://schemas.microsoft.com/office/drawing/2014/main" id="{96B23196-2E8F-44EF-9371-4E58E527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6264" y="2383915"/>
            <a:ext cx="1191976" cy="1191976"/>
          </a:xfrm>
          <a:prstGeom prst="rect">
            <a:avLst/>
          </a:prstGeom>
        </p:spPr>
      </p:pic>
      <p:pic>
        <p:nvPicPr>
          <p:cNvPr id="23" name="Gráfico 22" descr="Wi-Fi">
            <a:extLst>
              <a:ext uri="{FF2B5EF4-FFF2-40B4-BE49-F238E27FC236}">
                <a16:creationId xmlns:a16="http://schemas.microsoft.com/office/drawing/2014/main" id="{7E3D5162-18BB-4FE5-98C7-285AF432E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7318" y="5378361"/>
            <a:ext cx="495636" cy="495636"/>
          </a:xfrm>
          <a:prstGeom prst="rect">
            <a:avLst/>
          </a:prstGeom>
        </p:spPr>
      </p:pic>
      <p:pic>
        <p:nvPicPr>
          <p:cNvPr id="47" name="Gráfico 46" descr="Wi-Fi">
            <a:extLst>
              <a:ext uri="{FF2B5EF4-FFF2-40B4-BE49-F238E27FC236}">
                <a16:creationId xmlns:a16="http://schemas.microsoft.com/office/drawing/2014/main" id="{190BBAF7-0878-4A8C-87C3-04454B1CE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4688" y="1548495"/>
            <a:ext cx="495636" cy="495636"/>
          </a:xfrm>
          <a:prstGeom prst="rect">
            <a:avLst/>
          </a:prstGeom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DC3BBEE-B484-412C-A323-6BEDD3E85DF7}"/>
              </a:ext>
            </a:extLst>
          </p:cNvPr>
          <p:cNvGrpSpPr/>
          <p:nvPr/>
        </p:nvGrpSpPr>
        <p:grpSpPr>
          <a:xfrm>
            <a:off x="490272" y="394431"/>
            <a:ext cx="4844432" cy="3069130"/>
            <a:chOff x="356813" y="168822"/>
            <a:chExt cx="4402943" cy="2901674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85107C8-444C-4947-8094-96099F20F069}"/>
                </a:ext>
              </a:extLst>
            </p:cNvPr>
            <p:cNvSpPr/>
            <p:nvPr/>
          </p:nvSpPr>
          <p:spPr>
            <a:xfrm>
              <a:off x="356813" y="168822"/>
              <a:ext cx="4340405" cy="2715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6" name="Gráfico 45" descr="Internet">
              <a:extLst>
                <a:ext uri="{FF2B5EF4-FFF2-40B4-BE49-F238E27FC236}">
                  <a16:creationId xmlns:a16="http://schemas.microsoft.com/office/drawing/2014/main" id="{7DD00C2C-921C-4957-A2E6-816B540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5077" y="1592851"/>
              <a:ext cx="1477645" cy="1477645"/>
            </a:xfrm>
            <a:prstGeom prst="rect">
              <a:avLst/>
            </a:prstGeom>
          </p:spPr>
        </p:pic>
        <p:pic>
          <p:nvPicPr>
            <p:cNvPr id="48" name="Gráfico 47" descr="Roteador sem fio">
              <a:extLst>
                <a:ext uri="{FF2B5EF4-FFF2-40B4-BE49-F238E27FC236}">
                  <a16:creationId xmlns:a16="http://schemas.microsoft.com/office/drawing/2014/main" id="{214B79B4-5796-4CD2-AE39-E1B9893B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20724" y="301281"/>
              <a:ext cx="740179" cy="740179"/>
            </a:xfrm>
            <a:prstGeom prst="rect">
              <a:avLst/>
            </a:prstGeom>
          </p:spPr>
        </p:pic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B0CE4EE9-46A6-4A5C-B05C-B84915957D82}"/>
                </a:ext>
              </a:extLst>
            </p:cNvPr>
            <p:cNvSpPr txBox="1"/>
            <p:nvPr/>
          </p:nvSpPr>
          <p:spPr>
            <a:xfrm>
              <a:off x="868682" y="2253435"/>
              <a:ext cx="1872502" cy="46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Intel core i5 4GB 500GB HD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EC2384EA-3D82-4CCD-B87B-5B27DB8DD27C}"/>
                </a:ext>
              </a:extLst>
            </p:cNvPr>
            <p:cNvSpPr txBox="1"/>
            <p:nvPr/>
          </p:nvSpPr>
          <p:spPr>
            <a:xfrm>
              <a:off x="663292" y="409761"/>
              <a:ext cx="187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Roteador </a:t>
              </a:r>
              <a:r>
                <a:rPr lang="pt-BR" sz="1400" b="1" dirty="0" err="1"/>
                <a:t>TPLink</a:t>
              </a:r>
              <a:r>
                <a:rPr lang="pt-BR" sz="1400" b="1" dirty="0"/>
                <a:t> 300Mbps TL-WR840N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4DADC0D-86E6-4BC6-9D51-502ED76FA105}"/>
                </a:ext>
              </a:extLst>
            </p:cNvPr>
            <p:cNvSpPr txBox="1"/>
            <p:nvPr/>
          </p:nvSpPr>
          <p:spPr>
            <a:xfrm>
              <a:off x="2096364" y="172960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Live Tim 100MB</a:t>
              </a:r>
            </a:p>
          </p:txBody>
        </p:sp>
        <p:pic>
          <p:nvPicPr>
            <p:cNvPr id="57" name="Gráfico 56" descr="Rede social">
              <a:extLst>
                <a:ext uri="{FF2B5EF4-FFF2-40B4-BE49-F238E27FC236}">
                  <a16:creationId xmlns:a16="http://schemas.microsoft.com/office/drawing/2014/main" id="{504DF170-1424-4937-9D97-B47386EA1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5576" y="901184"/>
              <a:ext cx="624981" cy="624981"/>
            </a:xfrm>
            <a:prstGeom prst="rect">
              <a:avLst/>
            </a:prstGeom>
          </p:spPr>
        </p:pic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AA19EB3-45E5-4A87-B53B-7CCA2D4EEF65}"/>
                </a:ext>
              </a:extLst>
            </p:cNvPr>
            <p:cNvSpPr txBox="1"/>
            <p:nvPr/>
          </p:nvSpPr>
          <p:spPr>
            <a:xfrm>
              <a:off x="3077201" y="884895"/>
              <a:ext cx="1682555" cy="87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Rede de Computadores conectados</a:t>
              </a:r>
            </a:p>
            <a:p>
              <a:endParaRPr lang="pt-BR" sz="1400" b="1" dirty="0"/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194AE42F-564B-497C-8D32-0F4B8649D3AC}"/>
              </a:ext>
            </a:extLst>
          </p:cNvPr>
          <p:cNvGrpSpPr/>
          <p:nvPr/>
        </p:nvGrpSpPr>
        <p:grpSpPr>
          <a:xfrm>
            <a:off x="490272" y="3690187"/>
            <a:ext cx="5605728" cy="3142548"/>
            <a:chOff x="96751" y="3831117"/>
            <a:chExt cx="5567911" cy="3086179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60FC2A2-BA96-489B-B52C-FEC3A311BFB1}"/>
                </a:ext>
              </a:extLst>
            </p:cNvPr>
            <p:cNvSpPr/>
            <p:nvPr/>
          </p:nvSpPr>
          <p:spPr>
            <a:xfrm>
              <a:off x="96751" y="3831117"/>
              <a:ext cx="4766374" cy="292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 descr="Internet">
              <a:extLst>
                <a:ext uri="{FF2B5EF4-FFF2-40B4-BE49-F238E27FC236}">
                  <a16:creationId xmlns:a16="http://schemas.microsoft.com/office/drawing/2014/main" id="{58802ABB-FC9F-4249-A528-B1210BAB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03229" y="5516618"/>
              <a:ext cx="1400678" cy="1400678"/>
            </a:xfrm>
            <a:prstGeom prst="rect">
              <a:avLst/>
            </a:prstGeom>
          </p:spPr>
        </p:pic>
        <p:pic>
          <p:nvPicPr>
            <p:cNvPr id="21" name="Gráfico 20" descr="Roteador sem fio">
              <a:extLst>
                <a:ext uri="{FF2B5EF4-FFF2-40B4-BE49-F238E27FC236}">
                  <a16:creationId xmlns:a16="http://schemas.microsoft.com/office/drawing/2014/main" id="{EDDCDC5A-AB42-4C96-8B1E-A84C7FB17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16342" y="4813730"/>
              <a:ext cx="652721" cy="652721"/>
            </a:xfrm>
            <a:prstGeom prst="rect">
              <a:avLst/>
            </a:prstGeom>
          </p:spPr>
        </p:pic>
        <p:pic>
          <p:nvPicPr>
            <p:cNvPr id="25" name="Imagem 24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EE57E43E-2408-4E7B-9C75-B7DE1C1C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7478" y="3890160"/>
              <a:ext cx="1505169" cy="19698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5400000">
                <a:off x="293110" y="5577250"/>
                <a:ext cx="633678" cy="227226"/>
              </p:xfrm>
              <a:graphic>
                <a:graphicData uri="http://schemas.microsoft.com/office/drawing/2017/model3d">
                  <am3d:model3d r:embed="rId15">
                    <am3d:spPr>
                      <a:xfrm rot="5400000">
                        <a:off x="0" y="0"/>
                        <a:ext cx="633678" cy="227226"/>
                      </a:xfrm>
                      <a:prstGeom prst="rect">
                        <a:avLst/>
                      </a:prstGeom>
                    </am3d:spPr>
                    <am3d:camera>
                      <am3d:pos x="0" y="0" z="5012541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72894" d="1000000"/>
                      <am3d:preTrans dx="0" dy="-259322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94336" ay="-310056" az="-5335169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68610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5400000">
                  <a:off x="684330" y="5469517"/>
                  <a:ext cx="645252" cy="22876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33A5EFCF-B286-4BEB-A94F-260F3979EFA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0800000">
              <a:off x="609950" y="6007703"/>
              <a:ext cx="694231" cy="529711"/>
            </a:xfrm>
            <a:prstGeom prst="bentConnector2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áfico 57" descr="Rede social">
              <a:extLst>
                <a:ext uri="{FF2B5EF4-FFF2-40B4-BE49-F238E27FC236}">
                  <a16:creationId xmlns:a16="http://schemas.microsoft.com/office/drawing/2014/main" id="{04364FA5-53BF-457E-9073-09FE355B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05530" y="5385880"/>
              <a:ext cx="509026" cy="509026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0B8D84-8E29-44AD-AE2D-426E8EA12607}"/>
                </a:ext>
              </a:extLst>
            </p:cNvPr>
            <p:cNvSpPr txBox="1"/>
            <p:nvPr/>
          </p:nvSpPr>
          <p:spPr>
            <a:xfrm>
              <a:off x="2558062" y="4942836"/>
              <a:ext cx="1807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Roteador </a:t>
              </a:r>
              <a:r>
                <a:rPr lang="pt-BR" sz="1200" b="1" dirty="0" err="1"/>
                <a:t>TPLink</a:t>
              </a:r>
              <a:r>
                <a:rPr lang="pt-BR" sz="1200" b="1" dirty="0"/>
                <a:t> 300Mbps TL-WR840N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F60E6317-3475-433E-81E2-9B101AC2E145}"/>
                </a:ext>
              </a:extLst>
            </p:cNvPr>
            <p:cNvSpPr txBox="1"/>
            <p:nvPr/>
          </p:nvSpPr>
          <p:spPr>
            <a:xfrm>
              <a:off x="3792160" y="4663759"/>
              <a:ext cx="1872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Live Tim 100MB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F6734DF-55F8-45B7-9EFE-DD608E49DFA1}"/>
                </a:ext>
              </a:extLst>
            </p:cNvPr>
            <p:cNvSpPr txBox="1"/>
            <p:nvPr/>
          </p:nvSpPr>
          <p:spPr>
            <a:xfrm>
              <a:off x="2617540" y="6171167"/>
              <a:ext cx="1872502" cy="513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</a:t>
              </a:r>
              <a:r>
                <a:rPr lang="pt-BR" sz="1400" b="1" dirty="0" err="1"/>
                <a:t>intel</a:t>
              </a:r>
              <a:r>
                <a:rPr lang="pt-BR" sz="1400" b="1" dirty="0"/>
                <a:t> core i5 4GB 500GB HD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32B6E8A9-0D7D-40E5-A813-C0315F20A3B9}"/>
                </a:ext>
              </a:extLst>
            </p:cNvPr>
            <p:cNvSpPr txBox="1"/>
            <p:nvPr/>
          </p:nvSpPr>
          <p:spPr>
            <a:xfrm>
              <a:off x="548313" y="6266192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Cabo USB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29EF8518-CB26-4FAC-A753-302975FFFA2A}"/>
                </a:ext>
              </a:extLst>
            </p:cNvPr>
            <p:cNvSpPr txBox="1"/>
            <p:nvPr/>
          </p:nvSpPr>
          <p:spPr>
            <a:xfrm>
              <a:off x="2527016" y="3971632"/>
              <a:ext cx="1807924" cy="7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Sensor</a:t>
              </a:r>
              <a:r>
                <a:rPr lang="pt-BR" sz="1200" b="1" dirty="0"/>
                <a:t> </a:t>
              </a:r>
              <a:r>
                <a:rPr lang="pt-BR" sz="1400" b="1" dirty="0" err="1"/>
                <a:t>FotoResistor</a:t>
              </a:r>
              <a:r>
                <a:rPr lang="pt-BR" sz="1400" b="1" dirty="0"/>
                <a:t> LDR5 mm (Luminosidade)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391C29FA-468D-4471-A9C0-5CC632F5384E}"/>
                </a:ext>
              </a:extLst>
            </p:cNvPr>
            <p:cNvSpPr txBox="1"/>
            <p:nvPr/>
          </p:nvSpPr>
          <p:spPr>
            <a:xfrm>
              <a:off x="1252554" y="5400692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ProtoBoard</a:t>
              </a:r>
              <a:endParaRPr lang="pt-BR" sz="1400" b="1" dirty="0"/>
            </a:p>
          </p:txBody>
        </p: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C4E90595-42DB-4E72-B484-2CFD4E2F8007}"/>
                </a:ext>
              </a:extLst>
            </p:cNvPr>
            <p:cNvCxnSpPr/>
            <p:nvPr/>
          </p:nvCxnSpPr>
          <p:spPr>
            <a:xfrm flipV="1">
              <a:off x="1707502" y="4351049"/>
              <a:ext cx="828292" cy="601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6AF48C3-CEED-4446-A405-A61AA2515A69}"/>
                </a:ext>
              </a:extLst>
            </p:cNvPr>
            <p:cNvSpPr txBox="1"/>
            <p:nvPr/>
          </p:nvSpPr>
          <p:spPr>
            <a:xfrm>
              <a:off x="227456" y="3941403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Arduino UNO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4F06B18-2591-483E-8449-61190DFFEADE}"/>
              </a:ext>
            </a:extLst>
          </p:cNvPr>
          <p:cNvSpPr txBox="1"/>
          <p:nvPr/>
        </p:nvSpPr>
        <p:spPr>
          <a:xfrm>
            <a:off x="9970323" y="2119168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Servidor Aplicação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4BCCBE00-6E7D-431E-BC6D-C64EBB43C1A9}"/>
              </a:ext>
            </a:extLst>
          </p:cNvPr>
          <p:cNvSpPr txBox="1"/>
          <p:nvPr/>
        </p:nvSpPr>
        <p:spPr>
          <a:xfrm>
            <a:off x="6320728" y="3433156"/>
            <a:ext cx="1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Nuvem e Internet</a:t>
            </a:r>
          </a:p>
          <a:p>
            <a:endParaRPr lang="pt-BR" sz="1400" b="1" dirty="0"/>
          </a:p>
        </p:txBody>
      </p:sp>
      <p:cxnSp>
        <p:nvCxnSpPr>
          <p:cNvPr id="83" name="Conector: Angulado 82">
            <a:extLst>
              <a:ext uri="{FF2B5EF4-FFF2-40B4-BE49-F238E27FC236}">
                <a16:creationId xmlns:a16="http://schemas.microsoft.com/office/drawing/2014/main" id="{A5561D16-DB69-4F05-87A6-5E40E256FA55}"/>
              </a:ext>
            </a:extLst>
          </p:cNvPr>
          <p:cNvCxnSpPr>
            <a:cxnSpLocks/>
          </p:cNvCxnSpPr>
          <p:nvPr/>
        </p:nvCxnSpPr>
        <p:spPr>
          <a:xfrm flipV="1">
            <a:off x="5959051" y="3940702"/>
            <a:ext cx="1149250" cy="1485942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do 83">
            <a:extLst>
              <a:ext uri="{FF2B5EF4-FFF2-40B4-BE49-F238E27FC236}">
                <a16:creationId xmlns:a16="http://schemas.microsoft.com/office/drawing/2014/main" id="{4EE95F57-7E60-43FC-9969-FD7D011C36C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863343" y="1431356"/>
            <a:ext cx="1278909" cy="95255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Angulado 89">
            <a:extLst>
              <a:ext uri="{FF2B5EF4-FFF2-40B4-BE49-F238E27FC236}">
                <a16:creationId xmlns:a16="http://schemas.microsoft.com/office/drawing/2014/main" id="{DAB9C5AB-6AB6-4255-9A2B-7E49429EEF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75532" y="833112"/>
            <a:ext cx="2148738" cy="17525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do 94">
            <a:extLst>
              <a:ext uri="{FF2B5EF4-FFF2-40B4-BE49-F238E27FC236}">
                <a16:creationId xmlns:a16="http://schemas.microsoft.com/office/drawing/2014/main" id="{11B204B9-5D0B-46C3-838F-804893653E0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044829" y="4946768"/>
            <a:ext cx="684847" cy="49391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2479A3-EB12-401A-A53F-EFB3AC3F325B}"/>
              </a:ext>
            </a:extLst>
          </p:cNvPr>
          <p:cNvSpPr txBox="1"/>
          <p:nvPr/>
        </p:nvSpPr>
        <p:spPr>
          <a:xfrm>
            <a:off x="8097821" y="2119169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Microsoft Azure </a:t>
            </a:r>
          </a:p>
        </p:txBody>
      </p:sp>
      <p:pic>
        <p:nvPicPr>
          <p:cNvPr id="3" name="Gráfico 2" descr="Banco de dados">
            <a:extLst>
              <a:ext uri="{FF2B5EF4-FFF2-40B4-BE49-F238E27FC236}">
                <a16:creationId xmlns:a16="http://schemas.microsoft.com/office/drawing/2014/main" id="{DF62F8E4-86BB-4118-BAD0-F20AD5B165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1062" y="2352105"/>
            <a:ext cx="914400" cy="1137301"/>
          </a:xfrm>
          <a:prstGeom prst="rect">
            <a:avLst/>
          </a:prstGeom>
        </p:spPr>
      </p:pic>
      <p:pic>
        <p:nvPicPr>
          <p:cNvPr id="6" name="Gráfico 5" descr="Antena parabólica">
            <a:extLst>
              <a:ext uri="{FF2B5EF4-FFF2-40B4-BE49-F238E27FC236}">
                <a16:creationId xmlns:a16="http://schemas.microsoft.com/office/drawing/2014/main" id="{9835CEE5-96E3-4F65-A3BE-8C5BD229C9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7474" y="4996159"/>
            <a:ext cx="764404" cy="764404"/>
          </a:xfrm>
          <a:prstGeom prst="rect">
            <a:avLst/>
          </a:prstGeom>
        </p:spPr>
      </p:pic>
      <p:pic>
        <p:nvPicPr>
          <p:cNvPr id="49" name="Gráfico 48" descr="Antena parabólica">
            <a:extLst>
              <a:ext uri="{FF2B5EF4-FFF2-40B4-BE49-F238E27FC236}">
                <a16:creationId xmlns:a16="http://schemas.microsoft.com/office/drawing/2014/main" id="{1363BCC8-405F-4FD2-B2B3-FCDB9AD379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2068" y="1008371"/>
            <a:ext cx="764404" cy="764404"/>
          </a:xfrm>
          <a:prstGeom prst="rect">
            <a:avLst/>
          </a:prstGeom>
        </p:spPr>
      </p:pic>
      <p:pic>
        <p:nvPicPr>
          <p:cNvPr id="9" name="Imagem 8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4007A09D-BA97-4743-A21F-AAEF398A76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73" y="5786113"/>
            <a:ext cx="833648" cy="504041"/>
          </a:xfrm>
          <a:prstGeom prst="rect">
            <a:avLst/>
          </a:prstGeom>
        </p:spPr>
      </p:pic>
      <p:pic>
        <p:nvPicPr>
          <p:cNvPr id="12" name="Imagem 11" descr="Uma imagem contendo basquete, atletismo&#10;&#10;Descrição gerada automaticamente">
            <a:extLst>
              <a:ext uri="{FF2B5EF4-FFF2-40B4-BE49-F238E27FC236}">
                <a16:creationId xmlns:a16="http://schemas.microsoft.com/office/drawing/2014/main" id="{0975F03D-9EFB-4C6A-AC64-0EF00224A3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52" y="3465813"/>
            <a:ext cx="826988" cy="670890"/>
          </a:xfrm>
          <a:prstGeom prst="rect">
            <a:avLst/>
          </a:prstGeom>
        </p:spPr>
      </p:pic>
      <p:pic>
        <p:nvPicPr>
          <p:cNvPr id="16" name="Imagem 15" descr="Uma imagem contendo texto, kit, desenho, placar&#10;&#10;Descrição gerada automaticamente">
            <a:extLst>
              <a:ext uri="{FF2B5EF4-FFF2-40B4-BE49-F238E27FC236}">
                <a16:creationId xmlns:a16="http://schemas.microsoft.com/office/drawing/2014/main" id="{2FF336D4-B8E7-4BF4-AA5E-EF4AC2643A3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26" y="3429000"/>
            <a:ext cx="1237541" cy="686217"/>
          </a:xfrm>
          <a:prstGeom prst="rect">
            <a:avLst/>
          </a:prstGeom>
        </p:spPr>
      </p:pic>
      <p:pic>
        <p:nvPicPr>
          <p:cNvPr id="50" name="Imagem 49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E96CDA7B-DE0D-4BBD-9C0C-9633F14AD2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41" y="2989468"/>
            <a:ext cx="500893" cy="31239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B7A0931-4E93-4928-873B-F9212D276537}"/>
              </a:ext>
            </a:extLst>
          </p:cNvPr>
          <p:cNvSpPr txBox="1"/>
          <p:nvPr/>
        </p:nvSpPr>
        <p:spPr>
          <a:xfrm>
            <a:off x="1887511" y="3376108"/>
            <a:ext cx="2007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Setor com Sensor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834B70-9D14-4838-B0BB-0A96824FE4FC}"/>
              </a:ext>
            </a:extLst>
          </p:cNvPr>
          <p:cNvSpPr txBox="1"/>
          <p:nvPr/>
        </p:nvSpPr>
        <p:spPr>
          <a:xfrm>
            <a:off x="2015688" y="77054"/>
            <a:ext cx="181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Camada Cliente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8254C4D-6B8C-4E5E-96BB-09DD13DC1EFA}"/>
              </a:ext>
            </a:extLst>
          </p:cNvPr>
          <p:cNvSpPr txBox="1"/>
          <p:nvPr/>
        </p:nvSpPr>
        <p:spPr>
          <a:xfrm>
            <a:off x="8930210" y="1596258"/>
            <a:ext cx="2252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Servidor em Nuvem</a:t>
            </a:r>
          </a:p>
        </p:txBody>
      </p:sp>
      <p:pic>
        <p:nvPicPr>
          <p:cNvPr id="30" name="Imagem 2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10285D0-538D-4A13-809A-B72BF6FC3B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63" y="2325438"/>
            <a:ext cx="976524" cy="5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4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CAEA25AFF7A84FB9025402B0FBA60B" ma:contentTypeVersion="2" ma:contentTypeDescription="Create a new document." ma:contentTypeScope="" ma:versionID="99a2d60f0c5d6cf99f60abbd95171749">
  <xsd:schema xmlns:xsd="http://www.w3.org/2001/XMLSchema" xmlns:xs="http://www.w3.org/2001/XMLSchema" xmlns:p="http://schemas.microsoft.com/office/2006/metadata/properties" xmlns:ns3="936410bc-0255-41cf-8366-39a573ce95a6" targetNamespace="http://schemas.microsoft.com/office/2006/metadata/properties" ma:root="true" ma:fieldsID="9dccbf53aff252667a896ecb0450f6ee" ns3:_="">
    <xsd:import namespace="936410bc-0255-41cf-8366-39a573ce95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6410bc-0255-41cf-8366-39a573ce95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D468B6-6817-4459-AEFA-DA3C3570A9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14A52A-5B93-4ABA-9F3B-BE5E8BB795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6410bc-0255-41cf-8366-39a573ce95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5F822E-7842-4A08-9A60-F017C91C6CFD}">
  <ds:schemaRefs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936410bc-0255-41cf-8366-39a573ce95a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400</Words>
  <Application>Microsoft Office PowerPoint</Application>
  <PresentationFormat>Widescreen</PresentationFormat>
  <Paragraphs>67</Paragraphs>
  <Slides>16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Bahnschrift</vt:lpstr>
      <vt:lpstr>Bariol Bold</vt:lpstr>
      <vt:lpstr>Calibri</vt:lpstr>
      <vt:lpstr>Calibri Light</vt:lpstr>
      <vt:lpstr>Times New Roman</vt:lpstr>
      <vt:lpstr>Tema do Office</vt:lpstr>
      <vt:lpstr>Apresentação do PowerPoint</vt:lpstr>
      <vt:lpstr>Integrantes</vt:lpstr>
      <vt:lpstr>Segmento/Mercado</vt:lpstr>
      <vt:lpstr>Contexto</vt:lpstr>
      <vt:lpstr>Problema</vt:lpstr>
      <vt:lpstr>Solução Proposta</vt:lpstr>
      <vt:lpstr>Apresentação do PowerPoint</vt:lpstr>
      <vt:lpstr>Lumens e Watts</vt:lpstr>
      <vt:lpstr>Apresentação do PowerPoint</vt:lpstr>
      <vt:lpstr>Análise de riscos do Projeto</vt:lpstr>
      <vt:lpstr>Backlog (Tabela de requisitos)</vt:lpstr>
      <vt:lpstr>Apresentação do PowerPoint</vt:lpstr>
      <vt:lpstr>Apresentação do PowerPoint</vt:lpstr>
      <vt:lpstr>Banco de Dados (Modelo Lógico)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ELTON DOS SANTOS SILVA .</dc:creator>
  <cp:lastModifiedBy>ELTON DOS SANTOS SILVA .</cp:lastModifiedBy>
  <cp:revision>2</cp:revision>
  <dcterms:created xsi:type="dcterms:W3CDTF">2020-06-24T17:03:57Z</dcterms:created>
  <dcterms:modified xsi:type="dcterms:W3CDTF">2020-06-24T17:07:46Z</dcterms:modified>
</cp:coreProperties>
</file>